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312" r:id="rId3"/>
    <p:sldId id="405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384" r:id="rId13"/>
    <p:sldId id="395" r:id="rId14"/>
    <p:sldId id="404" r:id="rId15"/>
    <p:sldId id="396" r:id="rId16"/>
    <p:sldId id="400" r:id="rId17"/>
    <p:sldId id="401" r:id="rId18"/>
    <p:sldId id="361" r:id="rId19"/>
    <p:sldId id="406" r:id="rId20"/>
    <p:sldId id="337" r:id="rId21"/>
    <p:sldId id="349" r:id="rId22"/>
    <p:sldId id="402" r:id="rId23"/>
    <p:sldId id="387" r:id="rId24"/>
    <p:sldId id="403" r:id="rId25"/>
    <p:sldId id="386" r:id="rId26"/>
    <p:sldId id="397" r:id="rId27"/>
    <p:sldId id="39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405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384"/>
            <p14:sldId id="395"/>
            <p14:sldId id="404"/>
            <p14:sldId id="396"/>
            <p14:sldId id="400"/>
            <p14:sldId id="401"/>
            <p14:sldId id="361"/>
            <p14:sldId id="406"/>
            <p14:sldId id="337"/>
            <p14:sldId id="349"/>
            <p14:sldId id="402"/>
            <p14:sldId id="387"/>
            <p14:sldId id="403"/>
            <p14:sldId id="386"/>
            <p14:sldId id="397"/>
            <p14:sldId id="398"/>
          </p14:sldIdLst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9" autoAdjust="0"/>
    <p:restoredTop sz="8144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272" y="184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RGC_10-2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です。両者とも相関はよいが、３６０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の相関を</a:t>
            </a:r>
            <a:r>
              <a:rPr lang="ja-JP" altLang="en-US" dirty="0" smtClean="0"/>
              <a:t>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の角度</a:t>
            </a:r>
            <a:r>
              <a:rPr lang="ja-JP" altLang="en-US" dirty="0" smtClean="0"/>
              <a:t>ごとに調べました</a:t>
            </a:r>
            <a:r>
              <a:rPr lang="ja-JP" altLang="en-US" dirty="0" smtClean="0"/>
              <a:t>。左図は９０度</a:t>
            </a:r>
            <a:r>
              <a:rPr lang="ja-JP" altLang="en-US" dirty="0" smtClean="0"/>
              <a:t>ごとに積算（せきさん）した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RGC_10-2</a:t>
            </a:r>
            <a:r>
              <a:rPr lang="ja-JP" altLang="en-US" dirty="0" smtClean="0"/>
              <a:t>の</a:t>
            </a:r>
            <a:r>
              <a:rPr lang="ja-JP" altLang="en-US" dirty="0" smtClean="0"/>
              <a:t>散布図、ウズに角度ごとの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  <a:r>
              <a:rPr kumimoji="1" lang="en-US" altLang="ja-JP" sz="120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の推定が平均</a:t>
            </a:r>
            <a:r>
              <a:rPr kumimoji="1" lang="en-US" altLang="ja-JP" sz="1200" dirty="0" smtClean="0"/>
              <a:t>81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7915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セル</a:t>
            </a:r>
            <a:r>
              <a:rPr kumimoji="1" lang="ja-JP" altLang="en-US" sz="1200" dirty="0" err="1" smtClean="0">
                <a:solidFill>
                  <a:srgbClr val="FF0000"/>
                </a:solidFill>
              </a:rPr>
              <a:t>？</a:t>
            </a:r>
            <a:r>
              <a:rPr kumimoji="1" lang="ja-JP" altLang="en-US" sz="1200" dirty="0" err="1" smtClean="0"/>
              <a:t>、</a:t>
            </a:r>
            <a:r>
              <a:rPr kumimoji="1" lang="en-US" altLang="ja-JP" sz="1200" dirty="0" smtClean="0"/>
              <a:t>10-2</a:t>
            </a:r>
            <a:r>
              <a:rPr kumimoji="1" lang="ja-JP" altLang="en-US" sz="1200" dirty="0" err="1" smtClean="0"/>
              <a:t>での</a:t>
            </a:r>
            <a:r>
              <a:rPr kumimoji="1" lang="ja-JP" altLang="en-US" sz="1200" dirty="0" smtClean="0"/>
              <a:t>推定が平均</a:t>
            </a:r>
            <a:r>
              <a:rPr kumimoji="1" lang="en-US" altLang="ja-JP" sz="1200" dirty="0" smtClean="0"/>
              <a:t>51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5984</a:t>
            </a:r>
            <a:r>
              <a:rPr kumimoji="1" lang="ja-JP" altLang="en-US" sz="1200" dirty="0" smtClean="0"/>
              <a:t>で相関係数は</a:t>
            </a:r>
            <a:r>
              <a:rPr kumimoji="1" lang="en-US" altLang="ja-JP" sz="1200" dirty="0" smtClean="0"/>
              <a:t>0.86</a:t>
            </a:r>
            <a:r>
              <a:rPr kumimoji="1" lang="ja-JP" altLang="en-US" sz="1200" dirty="0" smtClean="0"/>
              <a:t>でした。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MD10-2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RGC_10-2</a:t>
            </a:r>
            <a:r>
              <a:rPr kumimoji="1" lang="ja-JP" altLang="en-US" dirty="0" smtClean="0"/>
              <a:t>との相関ですが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の平均が</a:t>
            </a:r>
            <a:r>
              <a:rPr kumimoji="1" lang="en-US" altLang="ja-JP" dirty="0" smtClean="0"/>
              <a:t>-7.70</a:t>
            </a:r>
            <a:r>
              <a:rPr kumimoji="1" lang="ja-JP" altLang="en-US" dirty="0" smtClean="0"/>
              <a:t>デシベルで相関係数は</a:t>
            </a:r>
            <a:r>
              <a:rPr kumimoji="1" lang="en-US" altLang="ja-JP" dirty="0" smtClean="0"/>
              <a:t>0.86</a:t>
            </a:r>
            <a:r>
              <a:rPr kumimoji="1" lang="ja-JP" altLang="en-US" dirty="0" smtClean="0"/>
              <a:t>でした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0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0.70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相関が高かったです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9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GCA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0.68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やや高く散布図からばらつきも減少している</a:t>
            </a:r>
            <a:r>
              <a:rPr kumimoji="1" lang="ja-JP" altLang="en-US" smtClean="0"/>
              <a:t>ように見えます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の方が良いモデル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RGC_24-2,MD10-2</a:t>
            </a:r>
            <a:r>
              <a:rPr kumimoji="1" lang="ja-JP" altLang="en-US" sz="1200" dirty="0" smtClean="0">
                <a:latin typeface="+mn-ea"/>
              </a:rPr>
              <a:t>のそれぞれでの相関は高い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GC_AVERAGE,MINUMUM</a:t>
            </a:r>
            <a:r>
              <a:rPr kumimoji="1" lang="ja-JP" altLang="en-US" sz="1200" dirty="0" smtClean="0">
                <a:latin typeface="+mn-ea"/>
              </a:rPr>
              <a:t>ともに</a:t>
            </a:r>
            <a:r>
              <a:rPr kumimoji="1" lang="en-US" altLang="ja-JP" sz="1200" dirty="0" smtClean="0">
                <a:latin typeface="+mn-ea"/>
              </a:rPr>
              <a:t>RGC_24-2</a:t>
            </a:r>
            <a:r>
              <a:rPr kumimoji="1" lang="ja-JP" altLang="en-US" sz="1200" dirty="0" smtClean="0">
                <a:latin typeface="+mn-ea"/>
              </a:rPr>
              <a:t>に比べ</a:t>
            </a: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の方が相関が高い結果でした★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4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考察です。</a:t>
            </a:r>
            <a:endParaRPr lang="en-US" altLang="ja-JP" dirty="0" smtClean="0"/>
          </a:p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は平均</a:t>
            </a:r>
            <a:r>
              <a:rPr kumimoji="1" lang="en-US" altLang="ja-JP" dirty="0" smtClean="0"/>
              <a:t>81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7915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の推定は平均</a:t>
            </a:r>
            <a:r>
              <a:rPr kumimoji="1" lang="en-US" altLang="ja-JP" dirty="0" smtClean="0"/>
              <a:t>51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5984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63.1%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7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青色がハンフリー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から推定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です。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では平均</a:t>
            </a:r>
            <a:r>
              <a:rPr kumimoji="1" lang="en-US" altLang="ja-JP" dirty="0" smtClean="0"/>
              <a:t>117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1293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44.1%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の推定はややおおく計算されています。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51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1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の関係を解析した結果が報告されてきました</a:t>
            </a:r>
            <a:r>
              <a:rPr lang="ja-JP" altLang="en-US" baseline="0" dirty="0" smtClean="0">
                <a:solidFill>
                  <a:srgbClr val="FF0000"/>
                </a:solidFill>
              </a:rPr>
              <a:t>が、多くは６</a:t>
            </a:r>
            <a:r>
              <a:rPr lang="en-US" altLang="ja-JP" baseline="0" dirty="0" smtClean="0">
                <a:solidFill>
                  <a:srgbClr val="FF0000"/>
                </a:solidFill>
              </a:rPr>
              <a:t>°</a:t>
            </a:r>
            <a:r>
              <a:rPr lang="ja-JP" altLang="en-US" baseline="0" dirty="0" smtClean="0">
                <a:solidFill>
                  <a:srgbClr val="FF0000"/>
                </a:solidFill>
              </a:rPr>
              <a:t>間隔の２４−２を用いて検討をおこなっています。</a:t>
            </a:r>
            <a:r>
              <a:rPr lang="ja-JP" altLang="en-US" baseline="0" dirty="0" smtClean="0"/>
              <a:t>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10-2(HFA10-2)</a:t>
            </a:r>
            <a:r>
              <a:rPr kumimoji="1" lang="ja-JP" altLang="en-US" dirty="0" smtClean="0"/>
              <a:t>と光干渉断層計</a:t>
            </a:r>
            <a:r>
              <a:rPr kumimoji="1" lang="en-US" altLang="ja-JP" dirty="0" smtClean="0"/>
              <a:t>(OCT)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/>
          <a:lstStyle/>
          <a:p>
            <a:r>
              <a:rPr lang="en-US" dirty="0" smtClean="0">
                <a:latin typeface="+mj-ea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</a:rPr>
              <a:t>_10-2</a:t>
            </a:r>
            <a:r>
              <a:rPr lang="en-US" altLang="ja-JP" dirty="0" smtClean="0">
                <a:latin typeface="+mj-ea"/>
              </a:rPr>
              <a:t> vs</a:t>
            </a:r>
            <a:r>
              <a:rPr lang="en-US" dirty="0" smtClean="0">
                <a:latin typeface="+mj-ea"/>
              </a:rPr>
              <a:t> 360 &amp; 180 degree</a:t>
            </a:r>
            <a:endParaRPr 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543" y="5978038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586788"/>
            <a:ext cx="2219589" cy="2998775"/>
            <a:chOff x="6199058" y="2362200"/>
            <a:chExt cx="2219589" cy="2998775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80217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3071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06176" y="1906702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86399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</a:rPr>
              <a:t>360</a:t>
            </a:r>
            <a:r>
              <a:rPr lang="en-US" dirty="0">
                <a:latin typeface="+mj-ea"/>
              </a:rPr>
              <a:t> </a:t>
            </a:r>
            <a:r>
              <a:rPr lang="en-US" dirty="0" smtClean="0">
                <a:latin typeface="+mj-ea"/>
              </a:rPr>
              <a:t>degree is best</a:t>
            </a:r>
            <a:endParaRPr lang="en-US" dirty="0">
              <a:latin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2040242"/>
            <a:ext cx="4253948" cy="319046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45040" y="2040242"/>
            <a:ext cx="4253948" cy="3375127"/>
            <a:chOff x="345040" y="1833770"/>
            <a:chExt cx="4253948" cy="33751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040" y="1833770"/>
              <a:ext cx="4253948" cy="319046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19846" y="4839565"/>
              <a:ext cx="15043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mtClean="0"/>
                <a:t>RGC HFA10-2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同時期の同一対象群で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データセットについて検討を行った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3151766"/>
            <a:ext cx="77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か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ら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24-2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の測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定点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(52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を使用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推定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RGC(RGC_24-2)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を算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出*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2354363" y="4279227"/>
            <a:ext cx="4327323" cy="1419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0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_HFA 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5317596" y="617850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ja-JP" altLang="en-US" dirty="0" smtClean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4" y="83283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52059" y="170052"/>
            <a:ext cx="788670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RGC_24-2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53642" y="45460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87853" y="2722916"/>
            <a:ext cx="365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RGC_24-2</a:t>
            </a:r>
            <a:r>
              <a:rPr kumimoji="1" lang="en-US" altLang="ja-JP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dirty="0" smtClean="0"/>
              <a:t>817915</a:t>
            </a:r>
            <a:r>
              <a:rPr kumimoji="1" lang="en-US" altLang="ja-JP" dirty="0" smtClean="0"/>
              <a:t>±350486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03168" y="3634492"/>
            <a:ext cx="362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RGC_10-2   </a:t>
            </a:r>
            <a:r>
              <a:rPr kumimoji="1" lang="en-US" altLang="ja-JP" dirty="0" smtClean="0"/>
              <a:t>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43614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713695" y="4888337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0390" y="4888337"/>
            <a:ext cx="190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軸を</a:t>
            </a:r>
            <a:r>
              <a:rPr lang="en-US" altLang="ja-JP" dirty="0" smtClean="0">
                <a:solidFill>
                  <a:srgbClr val="FF0000"/>
                </a:solidFill>
              </a:rPr>
              <a:t>equal</a:t>
            </a:r>
            <a:r>
              <a:rPr lang="ja-JP" altLang="en-US" dirty="0" smtClean="0">
                <a:solidFill>
                  <a:srgbClr val="FF0000"/>
                </a:solidFill>
              </a:rPr>
              <a:t>に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12" y="5799913"/>
            <a:ext cx="1902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R</a:t>
            </a:r>
            <a:r>
              <a:rPr lang="ja-JP" altLang="en-US" dirty="0" smtClean="0">
                <a:solidFill>
                  <a:srgbClr val="FF0000"/>
                </a:solidFill>
              </a:rPr>
              <a:t>は</a:t>
            </a:r>
            <a:r>
              <a:rPr lang="en-US" altLang="ja-JP" dirty="0" smtClean="0">
                <a:solidFill>
                  <a:srgbClr val="FF0000"/>
                </a:solidFill>
              </a:rPr>
              <a:t>Spearman</a:t>
            </a:r>
            <a:r>
              <a:rPr lang="ja-JP" altLang="en-US" dirty="0" smtClean="0">
                <a:solidFill>
                  <a:srgbClr val="FF0000"/>
                </a:solidFill>
              </a:rPr>
              <a:t>？決定係数？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を明記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17" y="741933"/>
            <a:ext cx="5073984" cy="5902003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74650" y="231843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MD10-2vsRGC_10-2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01284" y="3834395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201284" y="2751888"/>
            <a:ext cx="2603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MD10-2     </a:t>
            </a:r>
          </a:p>
          <a:p>
            <a:pPr lvl="0">
              <a:defRPr/>
            </a:pPr>
            <a:r>
              <a:rPr kumimoji="1" lang="en-US" altLang="ja-JP" sz="2400" dirty="0" smtClean="0"/>
              <a:t>   -7.70±7.96dB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5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91" y="1453221"/>
            <a:ext cx="4570954" cy="508442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dirty="0" smtClean="0">
                <a:latin typeface="+mj-ea"/>
              </a:rPr>
              <a:t>GC_AVERAGEvsRGC10-2,RGC24-2</a:t>
            </a:r>
            <a:endParaRPr kumimoji="1" lang="ja-JP" altLang="en-US" sz="4000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958894" y="174158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659792" y="17718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52976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GC(GCL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：網膜内網状層）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9961" y="4690982"/>
            <a:ext cx="471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突然出てくるので、流れがおかしい。</a:t>
            </a:r>
            <a:r>
              <a:rPr lang="en-US" altLang="ja-JP" dirty="0" smtClean="0">
                <a:solidFill>
                  <a:srgbClr val="FF0000"/>
                </a:solidFill>
              </a:rPr>
              <a:t>628</a:t>
            </a:r>
            <a:r>
              <a:rPr lang="ja-JP" altLang="en-US" dirty="0" smtClean="0">
                <a:solidFill>
                  <a:srgbClr val="FF0000"/>
                </a:solidFill>
              </a:rPr>
              <a:t>の方でも作成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16" y="1385871"/>
            <a:ext cx="4444484" cy="52728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" y="1414561"/>
            <a:ext cx="4313124" cy="521546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222" y="259590"/>
            <a:ext cx="8996614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GC_MINIMUMvsRGC10-2,RGC24-2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28854" y="173327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733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9961" y="4690982"/>
            <a:ext cx="471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突然出てくるので、流れがおかしい。</a:t>
            </a:r>
            <a:r>
              <a:rPr lang="en-US" altLang="ja-JP" dirty="0" smtClean="0">
                <a:solidFill>
                  <a:srgbClr val="FF0000"/>
                </a:solidFill>
              </a:rPr>
              <a:t>628</a:t>
            </a:r>
            <a:r>
              <a:rPr lang="ja-JP" altLang="en-US" dirty="0" smtClean="0">
                <a:solidFill>
                  <a:srgbClr val="FF0000"/>
                </a:solidFill>
              </a:rPr>
              <a:t>の方でも作成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29332" y="1661301"/>
            <a:ext cx="8914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の方が良いモデル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9332" y="4811070"/>
            <a:ext cx="86311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GC_AVERAGE,MINUMUM</a:t>
            </a:r>
            <a:r>
              <a:rPr kumimoji="1" lang="ja-JP" altLang="en-US" sz="3000" dirty="0" smtClean="0">
                <a:latin typeface="+mn-ea"/>
              </a:rPr>
              <a:t>ともに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に比べ</a:t>
            </a:r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の方が相関が高い</a:t>
            </a:r>
            <a:endParaRPr lang="ja-JP" altLang="en-US" sz="30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9332" y="3271633"/>
            <a:ext cx="840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RGC_24-2,MD10-2</a:t>
            </a:r>
            <a:r>
              <a:rPr kumimoji="1" lang="ja-JP" altLang="en-US" sz="3000" dirty="0" smtClean="0">
                <a:latin typeface="+mn-ea"/>
              </a:rPr>
              <a:t>のそれぞれでの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ja-JP" altLang="en-US" sz="3000" dirty="0" smtClean="0">
                <a:latin typeface="+mn-ea"/>
              </a:rPr>
              <a:t>相関は高い</a:t>
            </a:r>
            <a:endParaRPr kumimoji="1" lang="ja-JP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75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" y="72008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963751" y="3714958"/>
            <a:ext cx="41802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8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          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963751" y="3044120"/>
            <a:ext cx="4227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RGC_24-2</a:t>
            </a:r>
            <a:r>
              <a:rPr kumimoji="1" lang="en-US" altLang="ja-JP" dirty="0" smtClean="0">
                <a:solidFill>
                  <a:srgbClr val="0700FF"/>
                </a:solidFill>
              </a:rPr>
              <a:t>           </a:t>
            </a:r>
            <a:r>
              <a:rPr kumimoji="1" lang="en-US" altLang="ja-JP" sz="2800" dirty="0"/>
              <a:t>817915</a:t>
            </a:r>
            <a:r>
              <a:rPr kumimoji="1" lang="en-US" altLang="ja-JP" dirty="0"/>
              <a:t>±350486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40767" y="454595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937820" y="2299944"/>
            <a:ext cx="4247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 err="1"/>
              <a:t>Curcio</a:t>
            </a:r>
            <a:r>
              <a:rPr kumimoji="1" lang="ja-JP" altLang="en-US" sz="2000" dirty="0" smtClean="0"/>
              <a:t>ら</a:t>
            </a:r>
            <a:r>
              <a:rPr kumimoji="1" lang="en-US" altLang="ja-JP" sz="2000" dirty="0" smtClean="0"/>
              <a:t>16</a:t>
            </a:r>
            <a:r>
              <a:rPr kumimoji="1" lang="en-US" altLang="ja-JP" sz="2000" dirty="0"/>
              <a:t>°</a:t>
            </a:r>
            <a:r>
              <a:rPr kumimoji="1" lang="ja-JP" altLang="en-US" sz="2000" dirty="0"/>
              <a:t>の範囲で</a:t>
            </a:r>
            <a:r>
              <a:rPr kumimoji="1" lang="en-US" altLang="ja-JP" sz="2000" dirty="0"/>
              <a:t>RGC</a:t>
            </a:r>
            <a:r>
              <a:rPr kumimoji="1" lang="ja-JP" altLang="en-US" sz="2000" dirty="0"/>
              <a:t>が約</a:t>
            </a:r>
            <a:r>
              <a:rPr kumimoji="1" lang="en-US" altLang="ja-JP" sz="2000" dirty="0" smtClean="0"/>
              <a:t>50</a:t>
            </a:r>
            <a:r>
              <a:rPr kumimoji="1" lang="ja-JP" altLang="en-US" sz="1200" dirty="0" smtClean="0"/>
              <a:t>％</a:t>
            </a:r>
            <a:endParaRPr kumimoji="1" lang="en-US" altLang="ja-JP" sz="12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0831" y="4962467"/>
            <a:ext cx="549381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正常者の報告だった？かもなので意味ないですか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←　考察に使える。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713695" y="509037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</p:spTree>
    <p:extLst>
      <p:ext uri="{BB962C8B-B14F-4D97-AF65-F5344CB8AC3E}">
        <p14:creationId xmlns:p14="http://schemas.microsoft.com/office/powerpoint/2010/main" val="377597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18303" y="1987089"/>
            <a:ext cx="7907395" cy="294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20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を使用した静的視野検査の重要性が再認識されている。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>
                <a:latin typeface="+mn-ea"/>
              </a:rPr>
              <a:t>・</a:t>
            </a:r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>
                <a:latin typeface="+mn-ea"/>
              </a:rPr>
              <a:t>は</a:t>
            </a:r>
            <a:r>
              <a:rPr lang="en-US" sz="3200" dirty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推定にも有用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28650" y="3375727"/>
            <a:ext cx="7393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  <a:latin typeface="+mn-ea"/>
              </a:rPr>
              <a:t>・今後</a:t>
            </a:r>
            <a:r>
              <a:rPr lang="en-US" altLang="ja-JP" sz="3200" dirty="0">
                <a:solidFill>
                  <a:srgbClr val="FF0000"/>
                </a:solidFill>
                <a:latin typeface="+mn-ea"/>
              </a:rPr>
              <a:t>RGC displacement</a:t>
            </a:r>
            <a:r>
              <a:rPr lang="ja-JP" altLang="en-US" sz="3200" dirty="0">
                <a:solidFill>
                  <a:srgbClr val="FF0000"/>
                </a:solidFill>
                <a:latin typeface="+mn-ea"/>
              </a:rPr>
              <a:t>も考慮して検討</a:t>
            </a:r>
            <a:endParaRPr lang="en-US" altLang="ja-JP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" y="684502"/>
            <a:ext cx="5347704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  <a:latin typeface="+mj-ea"/>
              </a:rPr>
              <a:t>RGC_30-2/24-2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59447" y="350200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259447" y="2683226"/>
            <a:ext cx="3641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44.1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5259447" y="2014162"/>
            <a:ext cx="3852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0700FF"/>
                </a:solidFill>
              </a:rPr>
              <a:t>RGC_30-2           </a:t>
            </a:r>
            <a:r>
              <a:rPr lang="en-US" altLang="ja-JP" sz="2400" dirty="0" smtClean="0"/>
              <a:t>1171293</a:t>
            </a:r>
            <a:r>
              <a:rPr kumimoji="1" lang="en-US" altLang="ja-JP" dirty="0" smtClean="0"/>
              <a:t>± 408167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351599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29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RGC_10-2vsMD10-2,MD30-2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8" y="554961"/>
            <a:ext cx="6096672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261858"/>
            <a:ext cx="8655029" cy="58620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dirty="0" smtClean="0"/>
              <a:t>　　　　　　　　　　　　　　</a:t>
            </a:r>
            <a:r>
              <a:rPr kumimoji="1" lang="en-US" altLang="ja-JP" dirty="0" smtClean="0"/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RGC_30-2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68455" y="1605151"/>
            <a:ext cx="19060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55046" y="2838405"/>
            <a:ext cx="20857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</a:p>
          <a:p>
            <a:pPr lvl="0" algn="ctr">
              <a:defRPr/>
            </a:pPr>
            <a:r>
              <a:rPr lang="en-US" altLang="ja-JP" dirty="0" smtClean="0"/>
              <a:t>1171293</a:t>
            </a:r>
            <a:r>
              <a:rPr kumimoji="1" lang="en-US" altLang="ja-JP" dirty="0"/>
              <a:t>± </a:t>
            </a:r>
            <a:r>
              <a:rPr kumimoji="1" lang="en-US" altLang="ja-JP" dirty="0" smtClean="0"/>
              <a:t>408167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16900" y="401099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</p:spTree>
    <p:extLst>
      <p:ext uri="{BB962C8B-B14F-4D97-AF65-F5344CB8AC3E}">
        <p14:creationId xmlns:p14="http://schemas.microsoft.com/office/powerpoint/2010/main" val="40147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85" y="140910"/>
            <a:ext cx="6096672" cy="651028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MD10-2 vs MD30-2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94" y="1453221"/>
            <a:ext cx="4326990" cy="516860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3399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418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231981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4" y="1414805"/>
            <a:ext cx="4313124" cy="52154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50" y="1441913"/>
            <a:ext cx="4306891" cy="516125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0224" y="183452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06131" y="18658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170769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err="1" smtClean="0">
                <a:latin typeface="+mn-ea"/>
                <a:cs typeface="Century" panose="02040604050505020304" pitchFamily="18" charset="0"/>
              </a:rPr>
              <a:t>Harwerth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ja-JP" altLang="en-US" sz="2400" kern="100" dirty="0" err="1" smtClean="0">
                <a:latin typeface="+mn-ea"/>
                <a:cs typeface="Century" panose="02040604050505020304" pitchFamily="18" charset="0"/>
              </a:rPr>
              <a:t>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Medeiros</a:t>
            </a:r>
            <a:r>
              <a:rPr lang="en-US" altLang="ja-JP" sz="2400" kern="100" baseline="30000" dirty="0" smtClean="0">
                <a:solidFill>
                  <a:srgbClr val="FF0000"/>
                </a:solidFill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</a:t>
            </a:r>
            <a:r>
              <a:rPr lang="en-US" dirty="0" smtClean="0">
                <a:cs typeface="Calibri"/>
                <a:sym typeface="Calibri"/>
              </a:rPr>
              <a:t>FA, et al, </a:t>
            </a:r>
            <a:r>
              <a:rPr lang="en-US" dirty="0" err="1" smtClean="0">
                <a:cs typeface="Calibri"/>
                <a:sym typeface="Calibri"/>
              </a:rPr>
              <a:t>ArchOphthalmol</a:t>
            </a:r>
            <a:r>
              <a:rPr lang="en-US" dirty="0" smtClean="0">
                <a:cs typeface="Calibri"/>
                <a:sym typeface="Calibri"/>
              </a:rPr>
              <a:t>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endParaRPr lang="en-US" altLang="ja-JP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慈恵医大附属病院眼科通院中の広義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POAG,PPG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</a:t>
            </a:r>
            <a:endParaRPr lang="en-US" altLang="ja-JP" sz="24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4951702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104865090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ら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*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の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を応用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して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RGC_10-2</a:t>
            </a:r>
            <a:r>
              <a:rPr lang="ja-JP" altLang="en-US" sz="2000" b="1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を算出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  <a:cs typeface="Calibri"/>
                <a:sym typeface="Calibri"/>
              </a:rPr>
              <a:t>_10-2</a:t>
            </a:r>
            <a:endParaRPr 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_10-2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altLang="ja-JP" dirty="0" smtClean="0">
                <a:latin typeface="+mj-ea"/>
                <a:cs typeface="Calibri"/>
                <a:sym typeface="Calibri"/>
              </a:rPr>
              <a:t>_OCT</a:t>
            </a:r>
            <a:endParaRPr lang="en-US" dirty="0">
              <a:latin typeface="+mj-ea"/>
            </a:endParaRPr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乳頭周囲神経節細胞層厚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20264</TotalTime>
  <Words>1807</Words>
  <Application>Microsoft Macintosh PowerPoint</Application>
  <PresentationFormat>On-screen Show (4:3)</PresentationFormat>
  <Paragraphs>257</Paragraphs>
  <Slides>27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Calibri</vt:lpstr>
      <vt:lpstr>Calibri Light</vt:lpstr>
      <vt:lpstr>Cambria Math</vt:lpstr>
      <vt:lpstr>Century</vt:lpstr>
      <vt:lpstr>Georgia</vt:lpstr>
      <vt:lpstr>Mangal</vt:lpstr>
      <vt:lpstr>ＭＳ ゴシック</vt:lpstr>
      <vt:lpstr>Times New Roman</vt:lpstr>
      <vt:lpstr>Wingdings</vt:lpstr>
      <vt:lpstr>Yu Gothic</vt:lpstr>
      <vt:lpstr>Yu Gothic Light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RGC_10-2</vt:lpstr>
      <vt:lpstr>RGC_OCT</vt:lpstr>
      <vt:lpstr>RGC_10-2 vs 360 &amp; 180 degree</vt:lpstr>
      <vt:lpstr>360 degree is best</vt:lpstr>
      <vt:lpstr>サブ解析</vt:lpstr>
      <vt:lpstr>RGC_10-2 vs RGC_24-2</vt:lpstr>
      <vt:lpstr>MD10-2vsRGC_10-2</vt:lpstr>
      <vt:lpstr>GC_AVERAGEvsRGC10-2,RGC24-2</vt:lpstr>
      <vt:lpstr>GC_MINIMUMvsRGC10-2,RGC24-2</vt:lpstr>
      <vt:lpstr>結果のまとめ</vt:lpstr>
      <vt:lpstr>10-2測定点とcpRNFLTの対応 </vt:lpstr>
      <vt:lpstr>RGC_10-2</vt:lpstr>
      <vt:lpstr>What is affected?</vt:lpstr>
      <vt:lpstr>結語</vt:lpstr>
      <vt:lpstr>RGC_10-2 vs RGC_30-2/24-2</vt:lpstr>
      <vt:lpstr>RGC_10-2vsMD10-2,MD30-2</vt:lpstr>
      <vt:lpstr>　　　　　　　　　　　　　　RGC_10-2 vs RGC_30-2</vt:lpstr>
      <vt:lpstr>MD10-2 vs MD30-2</vt:lpstr>
      <vt:lpstr>GC_AVERAGEvsRGC10-2,RGC30-2</vt:lpstr>
      <vt:lpstr>GC_MINIMUMvsRGC10-2,RGC30-2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344</cp:revision>
  <dcterms:created xsi:type="dcterms:W3CDTF">2017-05-19T11:56:16Z</dcterms:created>
  <dcterms:modified xsi:type="dcterms:W3CDTF">2017-09-21T22:06:58Z</dcterms:modified>
</cp:coreProperties>
</file>